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22"/>
  </p:notesMasterIdLst>
  <p:handoutMasterIdLst>
    <p:handoutMasterId r:id="rId23"/>
  </p:handoutMasterIdLst>
  <p:sldIdLst>
    <p:sldId id="604" r:id="rId7"/>
    <p:sldId id="700" r:id="rId8"/>
    <p:sldId id="777" r:id="rId9"/>
    <p:sldId id="778" r:id="rId10"/>
    <p:sldId id="697" r:id="rId11"/>
    <p:sldId id="710" r:id="rId12"/>
    <p:sldId id="714" r:id="rId13"/>
    <p:sldId id="769" r:id="rId14"/>
    <p:sldId id="770" r:id="rId15"/>
    <p:sldId id="779" r:id="rId16"/>
    <p:sldId id="771" r:id="rId17"/>
    <p:sldId id="772" r:id="rId18"/>
    <p:sldId id="773" r:id="rId19"/>
    <p:sldId id="774" r:id="rId20"/>
    <p:sldId id="776" r:id="rId2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CE"/>
    <a:srgbClr val="418FDE"/>
    <a:srgbClr val="F1C400"/>
    <a:srgbClr val="A15A95"/>
    <a:srgbClr val="CF4520"/>
    <a:srgbClr val="092C74"/>
    <a:srgbClr val="E0E0E0"/>
    <a:srgbClr val="68ACE5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7" autoAdjust="0"/>
    <p:restoredTop sz="96094" autoAdjust="0"/>
  </p:normalViewPr>
  <p:slideViewPr>
    <p:cSldViewPr snapToGrid="0" showGuides="1">
      <p:cViewPr varScale="1">
        <p:scale>
          <a:sx n="199" d="100"/>
          <a:sy n="199" d="100"/>
        </p:scale>
        <p:origin x="174" y="336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 and Imag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08DC6AAE-017C-4253-840E-AB4D795A3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234" y="304800"/>
            <a:ext cx="3607289" cy="89024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A6AD7-2136-4D32-B4FA-6F27E804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2960" y="1197160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32234" y="1545336"/>
            <a:ext cx="3607289" cy="292608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75B79D34-DFEF-4AC5-AC86-378A247C4C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477" y="0"/>
            <a:ext cx="3607289" cy="5143500"/>
          </a:xfrm>
          <a:custGeom>
            <a:avLst/>
            <a:gdLst>
              <a:gd name="connsiteX0" fmla="*/ 0 w 3657600"/>
              <a:gd name="connsiteY0" fmla="*/ 0 h 4343400"/>
              <a:gd name="connsiteX1" fmla="*/ 3657600 w 3657600"/>
              <a:gd name="connsiteY1" fmla="*/ 0 h 4343400"/>
              <a:gd name="connsiteX2" fmla="*/ 3657600 w 3657600"/>
              <a:gd name="connsiteY2" fmla="*/ 4343400 h 4343400"/>
              <a:gd name="connsiteX3" fmla="*/ 0 w 3657600"/>
              <a:gd name="connsiteY3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4343400">
                <a:moveTo>
                  <a:pt x="0" y="0"/>
                </a:moveTo>
                <a:lnTo>
                  <a:pt x="3657600" y="0"/>
                </a:lnTo>
                <a:lnTo>
                  <a:pt x="3657600" y="4343400"/>
                </a:lnTo>
                <a:lnTo>
                  <a:pt x="0" y="43434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55E0E6A-E25B-428F-BA8C-4A0886B089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71461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pic>
        <p:nvPicPr>
          <p:cNvPr id="9" name="WSE logo">
            <a:extLst>
              <a:ext uri="{FF2B5EF4-FFF2-40B4-BE49-F238E27FC236}">
                <a16:creationId xmlns:a16="http://schemas.microsoft.com/office/drawing/2014/main" id="{D3042606-CA6F-4BC4-80EF-92D44CA31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01F6A14B-EEAE-2542-8809-4C8C18188C9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004736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able or Image">
            <a:extLst>
              <a:ext uri="{FF2B5EF4-FFF2-40B4-BE49-F238E27FC236}">
                <a16:creationId xmlns:a16="http://schemas.microsoft.com/office/drawing/2014/main" id="{474FEC9E-6C14-410D-B6E1-07F8E9C778B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3123" y="1154923"/>
            <a:ext cx="8085416" cy="3423466"/>
          </a:xfrm>
          <a:prstGeom prst="rect">
            <a:avLst/>
          </a:prstGeom>
        </p:spPr>
        <p:txBody>
          <a:bodyPr/>
          <a:lstStyle>
            <a:lvl1pPr marL="230188" indent="-230188">
              <a:buClr>
                <a:schemeClr val="tx2"/>
              </a:buClr>
              <a:buFont typeface="Wingdings" panose="05000000000000000000" pitchFamily="2" charset="2"/>
              <a:buNone/>
              <a:defRPr sz="18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Table or image</a:t>
            </a:r>
          </a:p>
        </p:txBody>
      </p:sp>
      <p:sp>
        <p:nvSpPr>
          <p:cNvPr id="9" name="Citation">
            <a:extLst>
              <a:ext uri="{FF2B5EF4-FFF2-40B4-BE49-F238E27FC236}">
                <a16:creationId xmlns:a16="http://schemas.microsoft.com/office/drawing/2014/main" id="{CA0A6044-029B-48E2-80D3-50F966024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74520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74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46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45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Relationship Id="rId27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3974" r:id="rId4"/>
    <p:sldLayoutId id="2147484035" r:id="rId5"/>
    <p:sldLayoutId id="2147484122" r:id="rId6"/>
    <p:sldLayoutId id="2147484120" r:id="rId7"/>
    <p:sldLayoutId id="2147484121" r:id="rId8"/>
    <p:sldLayoutId id="2147484090" r:id="rId9"/>
    <p:sldLayoutId id="2147484123" r:id="rId10"/>
    <p:sldLayoutId id="21474839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public.tableau.com/app/profile/basem.saleh/viz/KeyboardDashboard/Dashboard1" TargetMode="Externa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Keyboard Keystroke Audio Prediction Analysis</a:t>
            </a: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3144730"/>
            <a:ext cx="8219053" cy="842654"/>
          </a:xfrm>
        </p:spPr>
        <p:txBody>
          <a:bodyPr>
            <a:normAutofit/>
          </a:bodyPr>
          <a:lstStyle/>
          <a:p>
            <a:r>
              <a:rPr lang="en-US" dirty="0"/>
              <a:t>Basem Saleh</a:t>
            </a:r>
          </a:p>
          <a:p>
            <a:r>
              <a:rPr lang="en-US" dirty="0"/>
              <a:t>bsaleh2@jhu.edu</a:t>
            </a:r>
          </a:p>
        </p:txBody>
      </p:sp>
    </p:spTree>
    <p:extLst>
      <p:ext uri="{BB962C8B-B14F-4D97-AF65-F5344CB8AC3E}">
        <p14:creationId xmlns:p14="http://schemas.microsoft.com/office/powerpoint/2010/main" val="2208323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2E72DCB-B043-057B-AE67-8CB2BBB2882B}"/>
              </a:ext>
            </a:extLst>
          </p:cNvPr>
          <p:cNvSpPr/>
          <p:nvPr/>
        </p:nvSpPr>
        <p:spPr>
          <a:xfrm>
            <a:off x="113355" y="1148667"/>
            <a:ext cx="8917289" cy="25391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Dashboard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FD5BE4-48CA-7795-FE50-1F15AF078DB6}"/>
              </a:ext>
            </a:extLst>
          </p:cNvPr>
          <p:cNvSpPr txBox="1"/>
          <p:nvPr/>
        </p:nvSpPr>
        <p:spPr>
          <a:xfrm>
            <a:off x="988079" y="4383074"/>
            <a:ext cx="7167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2"/>
              </a:rPr>
              <a:t>https://public.tableau.com/app/profile/basem.saleh/viz/KeyboardDashboard/Dashboard1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13880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34996-B959-38F4-38DC-560377988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233" y="304800"/>
            <a:ext cx="4996443" cy="890244"/>
          </a:xfrm>
        </p:spPr>
        <p:txBody>
          <a:bodyPr anchor="b">
            <a:normAutofit/>
          </a:bodyPr>
          <a:lstStyle/>
          <a:p>
            <a:r>
              <a:rPr lang="en-US" sz="2600" dirty="0"/>
              <a:t>Approach: Data Processing and Experimentation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9FC64E-4DE7-B0F3-B08B-1CC3513665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2234" y="1545336"/>
            <a:ext cx="4207089" cy="2926080"/>
          </a:xfrm>
        </p:spPr>
        <p:txBody>
          <a:bodyPr>
            <a:normAutofit/>
          </a:bodyPr>
          <a:lstStyle/>
          <a:p>
            <a:r>
              <a:rPr lang="en-US" dirty="0"/>
              <a:t>Audio is placed through </a:t>
            </a:r>
            <a:r>
              <a:rPr lang="en-US" dirty="0" err="1"/>
              <a:t>mel</a:t>
            </a:r>
            <a:r>
              <a:rPr lang="en-US" dirty="0"/>
              <a:t>-spectrogram</a:t>
            </a:r>
          </a:p>
          <a:p>
            <a:pPr lvl="1"/>
            <a:r>
              <a:rPr lang="en-US" dirty="0"/>
              <a:t>Mel coefficients: 64</a:t>
            </a:r>
          </a:p>
          <a:p>
            <a:pPr lvl="1"/>
            <a:r>
              <a:rPr lang="en-US" dirty="0"/>
              <a:t>Window size: 1024</a:t>
            </a:r>
          </a:p>
          <a:p>
            <a:pPr lvl="1"/>
            <a:r>
              <a:rPr lang="en-US" dirty="0"/>
              <a:t>Hop Length: 500</a:t>
            </a:r>
          </a:p>
          <a:p>
            <a:r>
              <a:rPr lang="en-US" dirty="0"/>
              <a:t>Lower threshold and upper threshold extracts the true pulse from audio files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FACB205-0978-EED7-26AB-DCD2D207C1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71461" y="4860168"/>
            <a:ext cx="1426796" cy="200055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C97B2523-3916-F075-006B-65912BB1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257" y="1857624"/>
            <a:ext cx="4193127" cy="216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61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34996-B959-38F4-38DC-560377988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233" y="304800"/>
            <a:ext cx="4996443" cy="890244"/>
          </a:xfrm>
        </p:spPr>
        <p:txBody>
          <a:bodyPr anchor="b">
            <a:normAutofit/>
          </a:bodyPr>
          <a:lstStyle/>
          <a:p>
            <a:r>
              <a:rPr lang="en-US" sz="2600" dirty="0"/>
              <a:t>Approach: Data Processing and Experimentation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9FC64E-4DE7-B0F3-B08B-1CC3513665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2234" y="1545336"/>
            <a:ext cx="4207089" cy="2926080"/>
          </a:xfrm>
        </p:spPr>
        <p:txBody>
          <a:bodyPr>
            <a:normAutofit/>
          </a:bodyPr>
          <a:lstStyle/>
          <a:p>
            <a:r>
              <a:rPr lang="en-US" dirty="0"/>
              <a:t>Analyzed further by breaking down into 13 cepstral coefficients.</a:t>
            </a:r>
          </a:p>
          <a:p>
            <a:pPr lvl="1"/>
            <a:r>
              <a:rPr lang="en-US" dirty="0"/>
              <a:t>Helps extract pulse features and reduce dimensionality</a:t>
            </a:r>
          </a:p>
          <a:p>
            <a:r>
              <a:rPr lang="en-US" dirty="0"/>
              <a:t>Placed through PCA: generated 2 PCA components</a:t>
            </a:r>
          </a:p>
          <a:p>
            <a:r>
              <a:rPr lang="en-US" dirty="0"/>
              <a:t>Shows clear separation between the keystrokes</a:t>
            </a:r>
          </a:p>
          <a:p>
            <a:pPr lvl="1"/>
            <a:r>
              <a:rPr lang="en-US" dirty="0"/>
              <a:t>But, is this just captured microphone data?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FACB205-0978-EED7-26AB-DCD2D207C1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71461" y="4860168"/>
            <a:ext cx="1426796" cy="200055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A group of colored dots&#10;&#10;Description automatically generated">
            <a:extLst>
              <a:ext uri="{FF2B5EF4-FFF2-40B4-BE49-F238E27FC236}">
                <a16:creationId xmlns:a16="http://schemas.microsoft.com/office/drawing/2014/main" id="{4890196E-D4FA-9761-67B1-D617982D3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257" y="1383567"/>
            <a:ext cx="4250714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43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34996-B959-38F4-38DC-560377988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233" y="304800"/>
            <a:ext cx="4996443" cy="890244"/>
          </a:xfrm>
        </p:spPr>
        <p:txBody>
          <a:bodyPr anchor="ctr">
            <a:normAutofit/>
          </a:bodyPr>
          <a:lstStyle/>
          <a:p>
            <a:r>
              <a:rPr lang="en-US" sz="2600" dirty="0"/>
              <a:t>Approach: Model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9FC64E-4DE7-B0F3-B08B-1CC3513665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2235" y="1545336"/>
            <a:ext cx="3613120" cy="29260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Using </a:t>
            </a:r>
            <a:r>
              <a:rPr lang="en-US" dirty="0" err="1"/>
              <a:t>CoAtNet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Convolution and Self Attention Neural Network </a:t>
            </a:r>
          </a:p>
          <a:p>
            <a:pPr lvl="1"/>
            <a:r>
              <a:rPr lang="en-US" dirty="0"/>
              <a:t>neural network architecture that combines convolutional layers and transformer encoders, aiming to leverage the strengths of both CNNs and transformers. </a:t>
            </a:r>
          </a:p>
          <a:p>
            <a:r>
              <a:rPr lang="en-US" dirty="0"/>
              <a:t>Converted into a fusion model that can now process additional data</a:t>
            </a:r>
          </a:p>
          <a:p>
            <a:pPr lvl="1"/>
            <a:r>
              <a:rPr lang="en-US" dirty="0"/>
              <a:t>Uses outputs of Multi-layer Perceptron</a:t>
            </a:r>
          </a:p>
          <a:p>
            <a:pPr lvl="1"/>
            <a:r>
              <a:rPr lang="en-US" dirty="0"/>
              <a:t>Processes keyboard size and </a:t>
            </a:r>
            <a:r>
              <a:rPr lang="en-US" dirty="0" err="1"/>
              <a:t>key_switch</a:t>
            </a:r>
            <a:r>
              <a:rPr lang="en-US" dirty="0"/>
              <a:t> type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FACB205-0978-EED7-26AB-DCD2D207C1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71461" y="4860168"/>
            <a:ext cx="1426796" cy="20005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3234D-A7D1-5148-777E-D2A64028F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953" y="2047629"/>
            <a:ext cx="4363137" cy="152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64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5ED97-A219-17C6-038A-7E7178EFF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EEFDAE5-0E84-138B-15E3-5EF0A4EB2926}"/>
              </a:ext>
            </a:extLst>
          </p:cNvPr>
          <p:cNvGraphicFramePr>
            <a:graphicFrameLocks noGrp="1"/>
          </p:cNvGraphicFramePr>
          <p:nvPr>
            <p:ph sz="quarter" idx="20"/>
            <p:extLst>
              <p:ext uri="{D42A27DB-BD31-4B8C-83A1-F6EECF244321}">
                <p14:modId xmlns:p14="http://schemas.microsoft.com/office/powerpoint/2010/main" val="3635892834"/>
              </p:ext>
            </p:extLst>
          </p:nvPr>
        </p:nvGraphicFramePr>
        <p:xfrm>
          <a:off x="632619" y="1453661"/>
          <a:ext cx="7886700" cy="2753970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573710711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1801394263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796172855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1793251655"/>
                    </a:ext>
                  </a:extLst>
                </a:gridCol>
              </a:tblGrid>
              <a:tr h="29090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</a:rPr>
                        <a:t>Experiments</a:t>
                      </a:r>
                      <a:endParaRPr lang="en-US" sz="14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</a:rPr>
                        <a:t>Classes</a:t>
                      </a:r>
                      <a:endParaRPr lang="en-US" sz="1400" b="1" i="1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</a:rPr>
                        <a:t>Keyboard Recorder Dataset</a:t>
                      </a:r>
                      <a:endParaRPr lang="en-US" sz="1400" b="1" i="1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</a:rPr>
                        <a:t>Accuracy</a:t>
                      </a:r>
                      <a:endParaRPr lang="en-US" sz="1400" b="1" i="1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560617"/>
                  </a:ext>
                </a:extLst>
              </a:tr>
              <a:tr h="3878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err="1">
                          <a:effectLst/>
                        </a:rPr>
                        <a:t>DeepKeyAttack</a:t>
                      </a:r>
                      <a:endParaRPr lang="en-US" sz="1050" i="1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0-9, a-z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 err="1">
                          <a:effectLst/>
                        </a:rPr>
                        <a:t>MBPWavs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95.00%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12941385"/>
                  </a:ext>
                </a:extLst>
              </a:tr>
              <a:tr h="3878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Exp. #1</a:t>
                      </a:r>
                      <a:endParaRPr lang="en-US" sz="1050" i="1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0-9, a-z, punctuation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Full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23.64%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41210644"/>
                  </a:ext>
                </a:extLst>
              </a:tr>
              <a:tr h="3878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Exp. #2</a:t>
                      </a:r>
                      <a:endParaRPr lang="en-US" sz="1050" i="1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0-9, a-z, punctuation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Tactile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1.04%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38280646"/>
                  </a:ext>
                </a:extLst>
              </a:tr>
              <a:tr h="3878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Exp. #3</a:t>
                      </a:r>
                      <a:endParaRPr lang="en-US" sz="1050" i="1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‘h’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Full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98.64%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52793628"/>
                  </a:ext>
                </a:extLst>
              </a:tr>
              <a:tr h="3878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Exp. #4</a:t>
                      </a:r>
                      <a:endParaRPr lang="en-US" sz="1050" i="1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‘h’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Tactile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96.87%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64039800"/>
                  </a:ext>
                </a:extLst>
              </a:tr>
              <a:tr h="3878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Exp. #5</a:t>
                      </a:r>
                      <a:endParaRPr lang="en-US" sz="1050" i="1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‘space’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Tactile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94.79%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2476570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4357B5-F4DD-5F2C-6188-FF2084AF38D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137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BA6B-BC8F-01BC-C036-39ACE299C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542EE-211E-C08E-5039-3C5E42D194B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The results show that keystrokes can </a:t>
            </a:r>
            <a:r>
              <a:rPr lang="en-US" b="1" dirty="0"/>
              <a:t>NOT</a:t>
            </a:r>
            <a:r>
              <a:rPr lang="en-US" dirty="0"/>
              <a:t> be distinguished between different keyboard switches. </a:t>
            </a:r>
          </a:p>
          <a:p>
            <a:r>
              <a:rPr lang="en-US" dirty="0"/>
              <a:t>Great for binary classification(‘h’), but not multiclass of all 48 key classes. </a:t>
            </a:r>
          </a:p>
          <a:p>
            <a:r>
              <a:rPr lang="en-US" dirty="0"/>
              <a:t>Future improvements:</a:t>
            </a:r>
          </a:p>
          <a:p>
            <a:pPr lvl="1"/>
            <a:r>
              <a:rPr lang="en-US" dirty="0"/>
              <a:t>Augmentation should help improve accuracy.</a:t>
            </a:r>
          </a:p>
          <a:p>
            <a:pPr lvl="1"/>
            <a:r>
              <a:rPr lang="en-US" dirty="0"/>
              <a:t>Increase number of recordings.</a:t>
            </a:r>
          </a:p>
          <a:p>
            <a:pPr lvl="1"/>
            <a:r>
              <a:rPr lang="en-US" dirty="0"/>
              <a:t>Keyboards must be recorded under similar microphones and environment. Or, significantly more data across various environments.</a:t>
            </a:r>
          </a:p>
          <a:p>
            <a:pPr lvl="1"/>
            <a:r>
              <a:rPr lang="en-US" dirty="0"/>
              <a:t>Balance between key switch types.</a:t>
            </a:r>
          </a:p>
        </p:txBody>
      </p:sp>
    </p:spTree>
    <p:extLst>
      <p:ext uri="{BB962C8B-B14F-4D97-AF65-F5344CB8AC3E}">
        <p14:creationId xmlns:p14="http://schemas.microsoft.com/office/powerpoint/2010/main" val="4020965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10075-B536-4133-87D1-526D7AB27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0760BF-8C36-488C-8A1A-060E92F5B9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buClr>
                <a:srgbClr val="092C74"/>
              </a:buClr>
            </a:pPr>
            <a:r>
              <a:rPr lang="en-US" dirty="0"/>
              <a:t>Introduction</a:t>
            </a:r>
          </a:p>
          <a:p>
            <a:pPr>
              <a:buClr>
                <a:srgbClr val="092C74"/>
              </a:buClr>
            </a:pPr>
            <a:r>
              <a:rPr lang="en-US" dirty="0"/>
              <a:t>Related Work</a:t>
            </a:r>
          </a:p>
          <a:p>
            <a:pPr>
              <a:buClr>
                <a:srgbClr val="092C74"/>
              </a:buClr>
            </a:pPr>
            <a:r>
              <a:rPr lang="en-US" dirty="0"/>
              <a:t>Approach</a:t>
            </a:r>
          </a:p>
          <a:p>
            <a:pPr lvl="1"/>
            <a:r>
              <a:rPr lang="en-US" dirty="0"/>
              <a:t>Keyboard Recorder Dataset</a:t>
            </a:r>
          </a:p>
          <a:p>
            <a:pPr lvl="2"/>
            <a:r>
              <a:rPr lang="en-US" dirty="0"/>
              <a:t>Dashboard</a:t>
            </a:r>
          </a:p>
          <a:p>
            <a:pPr lvl="1"/>
            <a:r>
              <a:rPr lang="en-US" dirty="0"/>
              <a:t>Data Processing and Experimentation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349430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717EDB3-3E1C-4071-A7D5-55DC45E70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304800"/>
            <a:ext cx="3607289" cy="890244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600F8C-3303-4229-953D-93DE9825AA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2234" y="1545336"/>
            <a:ext cx="3346215" cy="2926080"/>
          </a:xfrm>
        </p:spPr>
        <p:txBody>
          <a:bodyPr/>
          <a:lstStyle/>
          <a:p>
            <a:pPr>
              <a:buClr>
                <a:srgbClr val="092C74"/>
              </a:buClr>
            </a:pPr>
            <a:r>
              <a:rPr lang="en-US" sz="1400" dirty="0"/>
              <a:t>Predict Keyboard keystrokes from different types of keyboards(mechanical, scissor).</a:t>
            </a:r>
          </a:p>
          <a:p>
            <a:pPr>
              <a:buClr>
                <a:srgbClr val="092C74"/>
              </a:buClr>
            </a:pPr>
            <a:r>
              <a:rPr lang="en-US" sz="1400" dirty="0"/>
              <a:t>Recorded keystrokes and processed pulse audio data. Included additional data, like keyboard size.</a:t>
            </a:r>
          </a:p>
          <a:p>
            <a:pPr>
              <a:buClr>
                <a:srgbClr val="092C74"/>
              </a:buClr>
            </a:pPr>
            <a:r>
              <a:rPr lang="en-US" sz="1400" dirty="0"/>
              <a:t>Created custom fusion model to process audio and additional feature data.</a:t>
            </a:r>
          </a:p>
          <a:p>
            <a:pPr>
              <a:buClr>
                <a:srgbClr val="092C74"/>
              </a:buClr>
            </a:pPr>
            <a:r>
              <a:rPr lang="en-US" sz="1400" dirty="0"/>
              <a:t>Can successfully predict 1 key with close to 98% accuracy, but cannot classify one key from others.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1D2C7-0957-4305-9602-CE164B19B7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sz="1050" dirty="0"/>
              <a:t>(Author, Year)</a:t>
            </a:r>
          </a:p>
        </p:txBody>
      </p:sp>
      <p:pic>
        <p:nvPicPr>
          <p:cNvPr id="1030" name="Picture 6" descr="Summary of keyboard layout types and types | keyboardista - English version">
            <a:extLst>
              <a:ext uri="{FF2B5EF4-FFF2-40B4-BE49-F238E27FC236}">
                <a16:creationId xmlns:a16="http://schemas.microsoft.com/office/drawing/2014/main" id="{20F7923F-4F93-3DEC-F42A-1D369138C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449" y="1361992"/>
            <a:ext cx="5065551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368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2EFD44-7351-413F-B440-E9CC89CD9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b="1" dirty="0"/>
              <a:t>Related Work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6928C6-0482-403C-B0F6-2817891437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0352" y="1391919"/>
            <a:ext cx="4294554" cy="3174967"/>
          </a:xfrm>
        </p:spPr>
        <p:txBody>
          <a:bodyPr/>
          <a:lstStyle/>
          <a:p>
            <a:r>
              <a:rPr lang="en-US" i="1" dirty="0"/>
              <a:t>A Practical Deep Learning-Based Acoustic Side Channel Attack on Keyboards</a:t>
            </a:r>
          </a:p>
          <a:p>
            <a:pPr lvl="1"/>
            <a:r>
              <a:rPr lang="en-US" dirty="0"/>
              <a:t>Demonstrated 92% accuracy over Zoom and 95% without Zoom in predicting keystrokes from a MacBook Pro using a phone microphone. </a:t>
            </a:r>
          </a:p>
          <a:p>
            <a:r>
              <a:rPr lang="en-US" i="1" dirty="0" err="1"/>
              <a:t>SoK</a:t>
            </a:r>
            <a:r>
              <a:rPr lang="en-US" i="1" dirty="0"/>
              <a:t>: Keylogging Side Channels</a:t>
            </a:r>
            <a:r>
              <a:rPr lang="en-US" dirty="0"/>
              <a:t> and </a:t>
            </a:r>
            <a:r>
              <a:rPr lang="en-US" i="1" dirty="0"/>
              <a:t>Robust Keystroke Transcription</a:t>
            </a:r>
          </a:p>
          <a:p>
            <a:pPr lvl="1"/>
            <a:r>
              <a:rPr lang="en-US" dirty="0"/>
              <a:t>Highlighting the challenges across different keyboards, microphones, and environments.</a:t>
            </a:r>
          </a:p>
          <a:p>
            <a:r>
              <a:rPr lang="en-US" dirty="0"/>
              <a:t>Different types of switches poses unique challengers since the architecture of each switch is different.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262F77-6AA5-469C-B9D7-1FA8BF38FD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0A16A3-0334-7884-50AE-23148FC7B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974" y="1630919"/>
            <a:ext cx="3571875" cy="188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861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717EDB3-3E1C-4071-A7D5-55DC45E70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304800"/>
            <a:ext cx="3607289" cy="890244"/>
          </a:xfrm>
        </p:spPr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600F8C-3303-4229-953D-93DE9825AA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2234" y="1545336"/>
            <a:ext cx="3346215" cy="2926080"/>
          </a:xfrm>
        </p:spPr>
        <p:txBody>
          <a:bodyPr/>
          <a:lstStyle/>
          <a:p>
            <a:pPr>
              <a:buClr>
                <a:srgbClr val="092C74"/>
              </a:buClr>
            </a:pPr>
            <a:r>
              <a:rPr lang="en-US" sz="1400" dirty="0"/>
              <a:t>Predict Keyboard keystrokes from different types of keyboards(mechanical, scissor).</a:t>
            </a:r>
          </a:p>
          <a:p>
            <a:pPr>
              <a:buClr>
                <a:srgbClr val="092C74"/>
              </a:buClr>
            </a:pPr>
            <a:r>
              <a:rPr lang="en-US" sz="1400" dirty="0"/>
              <a:t>Recorded keystrokes and processed pulse audio data. Included additional data, like keyboard size.</a:t>
            </a:r>
          </a:p>
          <a:p>
            <a:pPr>
              <a:buClr>
                <a:srgbClr val="092C74"/>
              </a:buClr>
            </a:pPr>
            <a:r>
              <a:rPr lang="en-US" sz="1400" dirty="0"/>
              <a:t>Created custom fusion model to process audio and additional feature data.</a:t>
            </a:r>
          </a:p>
          <a:p>
            <a:pPr>
              <a:buClr>
                <a:srgbClr val="092C74"/>
              </a:buClr>
            </a:pPr>
            <a:r>
              <a:rPr lang="en-US" sz="1400" dirty="0"/>
              <a:t>Can successfully predict 1 key with close to 98% accuracy, but cannot classify one key from others.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1D2C7-0957-4305-9602-CE164B19B7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sz="1050" dirty="0"/>
              <a:t>(Author, Year)</a:t>
            </a:r>
          </a:p>
        </p:txBody>
      </p:sp>
      <p:pic>
        <p:nvPicPr>
          <p:cNvPr id="1030" name="Picture 6" descr="Summary of keyboard layout types and types | keyboardista - English version">
            <a:extLst>
              <a:ext uri="{FF2B5EF4-FFF2-40B4-BE49-F238E27FC236}">
                <a16:creationId xmlns:a16="http://schemas.microsoft.com/office/drawing/2014/main" id="{20F7923F-4F93-3DEC-F42A-1D369138C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449" y="1361992"/>
            <a:ext cx="5065551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769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A3220-806E-4023-81DB-758D4303A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BF9AC-73A6-46FA-B481-517EADEEB22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0352" y="1389888"/>
            <a:ext cx="3588356" cy="3134272"/>
          </a:xfrm>
        </p:spPr>
        <p:txBody>
          <a:bodyPr/>
          <a:lstStyle/>
          <a:p>
            <a:r>
              <a:rPr lang="en-US" dirty="0"/>
              <a:t>Hackers use methods like phishing and key-logging to steal data. Key-loggers record keystrokes and send data in real-time or retrieve it directly.</a:t>
            </a:r>
          </a:p>
          <a:p>
            <a:r>
              <a:rPr lang="en-US" b="1" dirty="0"/>
              <a:t>New Approach</a:t>
            </a:r>
            <a:r>
              <a:rPr lang="en-US" dirty="0"/>
              <a:t>: Predict keystrokes using audio from external microphones, avoiding direct access to the computer.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5A20F8-6FB1-494E-90DE-4A15503D83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sz="1050" dirty="0"/>
              <a:t>Saleh, 2024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57925A-884C-70FA-FEDC-E64DCABC9330}"/>
              </a:ext>
            </a:extLst>
          </p:cNvPr>
          <p:cNvSpPr txBox="1"/>
          <p:nvPr/>
        </p:nvSpPr>
        <p:spPr>
          <a:xfrm>
            <a:off x="4470400" y="1389888"/>
            <a:ext cx="40796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Methodology</a:t>
            </a:r>
            <a:r>
              <a:rPr lang="en-US" dirty="0"/>
              <a:t>: Use keystroke audio to predict keystrokes avoiding direct access to the computer.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Project Goal</a:t>
            </a:r>
            <a:r>
              <a:rPr lang="en-US" dirty="0"/>
              <a:t>: Test a machine learning model to predict keystrokes from various keyboards (Scissor, linear, tactile) with 80% accuracy or more.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741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2EFD44-7351-413F-B440-E9CC89CD9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b="1" dirty="0"/>
              <a:t>Background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6928C6-0482-403C-B0F6-2817891437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0352" y="1391919"/>
            <a:ext cx="4294554" cy="3174967"/>
          </a:xfrm>
        </p:spPr>
        <p:txBody>
          <a:bodyPr/>
          <a:lstStyle/>
          <a:p>
            <a:r>
              <a:rPr lang="en-US" i="1" dirty="0"/>
              <a:t>A Practical Deep Learning-Based Acoustic Side Channel Attack on Keyboards</a:t>
            </a:r>
          </a:p>
          <a:p>
            <a:pPr lvl="1"/>
            <a:r>
              <a:rPr lang="en-US" dirty="0"/>
              <a:t>Demonstrated 92% accuracy over Zoom and 95% without Zoom in predicting keystrokes from a MacBook Pro using a phone microphone. </a:t>
            </a:r>
          </a:p>
          <a:p>
            <a:r>
              <a:rPr lang="en-US" i="1" dirty="0" err="1"/>
              <a:t>SoK</a:t>
            </a:r>
            <a:r>
              <a:rPr lang="en-US" i="1" dirty="0"/>
              <a:t>: Keylogging Side Channels</a:t>
            </a:r>
            <a:r>
              <a:rPr lang="en-US" dirty="0"/>
              <a:t> and </a:t>
            </a:r>
            <a:r>
              <a:rPr lang="en-US" i="1" dirty="0"/>
              <a:t>Robust Keystroke Transcription</a:t>
            </a:r>
          </a:p>
          <a:p>
            <a:pPr lvl="1"/>
            <a:r>
              <a:rPr lang="en-US" dirty="0"/>
              <a:t>Highlighting the challenges across different keyboards, microphones, and environments.</a:t>
            </a:r>
          </a:p>
          <a:p>
            <a:r>
              <a:rPr lang="en-US" dirty="0"/>
              <a:t>Different types of switches poses unique challengers since the architecture of each switch is different.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262F77-6AA5-469C-B9D7-1FA8BF38FD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0A16A3-0334-7884-50AE-23148FC7B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974" y="1630919"/>
            <a:ext cx="3571875" cy="188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43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erson's body&#10;&#10;Description automatically generated">
            <a:extLst>
              <a:ext uri="{FF2B5EF4-FFF2-40B4-BE49-F238E27FC236}">
                <a16:creationId xmlns:a16="http://schemas.microsoft.com/office/drawing/2014/main" id="{743117C5-7FCC-DE17-69B6-F8CC50B3D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49" y="1776290"/>
            <a:ext cx="8354102" cy="143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56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34996-B959-38F4-38DC-560377988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234" y="304800"/>
            <a:ext cx="3607289" cy="890244"/>
          </a:xfrm>
        </p:spPr>
        <p:txBody>
          <a:bodyPr anchor="b">
            <a:normAutofit/>
          </a:bodyPr>
          <a:lstStyle/>
          <a:p>
            <a:r>
              <a:rPr lang="en-US" sz="2600"/>
              <a:t>Approach: Keyboard Recorder Dataset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9FC64E-4DE7-B0F3-B08B-1CC3513665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2234" y="1545336"/>
            <a:ext cx="3607289" cy="2926080"/>
          </a:xfrm>
        </p:spPr>
        <p:txBody>
          <a:bodyPr>
            <a:normAutofit/>
          </a:bodyPr>
          <a:lstStyle/>
          <a:p>
            <a:r>
              <a:rPr lang="en-US" dirty="0"/>
              <a:t>Created a keyboard recorder repository. Includes all data processing as well.</a:t>
            </a:r>
          </a:p>
          <a:p>
            <a:r>
              <a:rPr lang="en-US" dirty="0"/>
              <a:t>48 total classes</a:t>
            </a:r>
          </a:p>
          <a:p>
            <a:pPr lvl="1"/>
            <a:r>
              <a:rPr lang="en-US" dirty="0"/>
              <a:t>A-Z</a:t>
            </a:r>
          </a:p>
          <a:p>
            <a:pPr lvl="1"/>
            <a:r>
              <a:rPr lang="en-US" dirty="0"/>
              <a:t>0-9</a:t>
            </a:r>
          </a:p>
          <a:p>
            <a:pPr lvl="1"/>
            <a:r>
              <a:rPr lang="en-US" dirty="0"/>
              <a:t>Punctuation on right side</a:t>
            </a:r>
          </a:p>
          <a:p>
            <a:pPr lvl="1"/>
            <a:r>
              <a:rPr lang="en-US" dirty="0"/>
              <a:t>Spacebar</a:t>
            </a:r>
          </a:p>
          <a:p>
            <a:r>
              <a:rPr lang="en-US" dirty="0"/>
              <a:t>Linear, tactile, and scissor data</a:t>
            </a:r>
          </a:p>
        </p:txBody>
      </p:sp>
      <p:pic>
        <p:nvPicPr>
          <p:cNvPr id="8" name="Picture 7" descr="A keyboard and a microphone&#10;&#10;Description automatically generated">
            <a:extLst>
              <a:ext uri="{FF2B5EF4-FFF2-40B4-BE49-F238E27FC236}">
                <a16:creationId xmlns:a16="http://schemas.microsoft.com/office/drawing/2014/main" id="{81822B9A-56C8-C945-10AF-B11665B3E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6" r="35254"/>
          <a:stretch/>
        </p:blipFill>
        <p:spPr>
          <a:xfrm>
            <a:off x="5266284" y="124854"/>
            <a:ext cx="2711938" cy="3866844"/>
          </a:xfrm>
          <a:custGeom>
            <a:avLst/>
            <a:gdLst>
              <a:gd name="connsiteX0" fmla="*/ 0 w 3657600"/>
              <a:gd name="connsiteY0" fmla="*/ 0 h 4343400"/>
              <a:gd name="connsiteX1" fmla="*/ 3657600 w 3657600"/>
              <a:gd name="connsiteY1" fmla="*/ 0 h 4343400"/>
              <a:gd name="connsiteX2" fmla="*/ 3657600 w 3657600"/>
              <a:gd name="connsiteY2" fmla="*/ 4343400 h 4343400"/>
              <a:gd name="connsiteX3" fmla="*/ 0 w 3657600"/>
              <a:gd name="connsiteY3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4343400">
                <a:moveTo>
                  <a:pt x="0" y="0"/>
                </a:moveTo>
                <a:lnTo>
                  <a:pt x="3657600" y="0"/>
                </a:lnTo>
                <a:lnTo>
                  <a:pt x="3657600" y="4343400"/>
                </a:lnTo>
                <a:lnTo>
                  <a:pt x="0" y="4343400"/>
                </a:lnTo>
                <a:close/>
              </a:path>
            </a:pathLst>
          </a:custGeom>
          <a:noFill/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FACB205-0978-EED7-26AB-DCD2D207C1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71461" y="4860168"/>
            <a:ext cx="1426796" cy="200055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Picture 2" descr="A diagram of a person's body&#10;&#10;Description automatically generated">
            <a:extLst>
              <a:ext uri="{FF2B5EF4-FFF2-40B4-BE49-F238E27FC236}">
                <a16:creationId xmlns:a16="http://schemas.microsoft.com/office/drawing/2014/main" id="{9CED14E0-DCA5-6EF4-BB5F-29437A012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692" y="4031117"/>
            <a:ext cx="4823662" cy="82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31908"/>
      </p:ext>
    </p:extLst>
  </p:cSld>
  <p:clrMapOvr>
    <a:masterClrMapping/>
  </p:clrMapOvr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9" ma:contentTypeDescription="Create a new document." ma:contentTypeScope="" ma:versionID="fbb3406e25de908b5a868738d5cb1834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a51a2fd210533027d0c682d7a8bd76c2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Props1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0C1DF4-4B0B-4532-AD5E-FC8A9D25A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8A04465-0014-4D33-ABA2-D6924F11FEE0}">
  <ds:schemaRefs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168931df-3f45-4445-be76-105235143e52"/>
    <ds:schemaRef ds:uri="http://schemas.microsoft.com/office/2006/documentManagement/types"/>
    <ds:schemaRef ds:uri="http://purl.org/dc/terms/"/>
    <ds:schemaRef ds:uri="http://purl.org/dc/dcmitype/"/>
    <ds:schemaRef ds:uri="e3b5c32c-df6c-443f-b08b-73d85d62f2b5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EP Presentation Theme - Simple</Template>
  <TotalTime>288</TotalTime>
  <Words>727</Words>
  <Application>Microsoft Office PowerPoint</Application>
  <PresentationFormat>On-screen Show (16:9)</PresentationFormat>
  <Paragraphs>108</Paragraphs>
  <Slides>15</Slides>
  <Notes>0</Notes>
  <HiddenSlides>6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Aptos</vt:lpstr>
      <vt:lpstr>Arial</vt:lpstr>
      <vt:lpstr>Calibri</vt:lpstr>
      <vt:lpstr>Courier New</vt:lpstr>
      <vt:lpstr>Roboto</vt:lpstr>
      <vt:lpstr>Source Sans Pro</vt:lpstr>
      <vt:lpstr>Source Serif Pro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Keyboard Keystroke Audio Prediction Analysis</vt:lpstr>
      <vt:lpstr>Outline</vt:lpstr>
      <vt:lpstr>Introduction</vt:lpstr>
      <vt:lpstr>Related Work</vt:lpstr>
      <vt:lpstr>Abstract</vt:lpstr>
      <vt:lpstr>Introduction</vt:lpstr>
      <vt:lpstr>Background</vt:lpstr>
      <vt:lpstr>PowerPoint Presentation</vt:lpstr>
      <vt:lpstr>Approach: Keyboard Recorder Dataset</vt:lpstr>
      <vt:lpstr>PowerPoint Presentation</vt:lpstr>
      <vt:lpstr>Approach: Data Processing and Experimentation</vt:lpstr>
      <vt:lpstr>Approach: Data Processing and Experimentation</vt:lpstr>
      <vt:lpstr>Approach: Model</vt:lpstr>
      <vt:lpstr>Results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Basem Saleh</dc:creator>
  <cp:lastModifiedBy>Basem Saleh</cp:lastModifiedBy>
  <cp:revision>7</cp:revision>
  <dcterms:created xsi:type="dcterms:W3CDTF">2024-08-13T19:55:28Z</dcterms:created>
  <dcterms:modified xsi:type="dcterms:W3CDTF">2024-08-14T00:45:15Z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